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5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80" r:id="rId6"/>
    <p:sldId id="260" r:id="rId7"/>
    <p:sldId id="266" r:id="rId8"/>
    <p:sldId id="261" r:id="rId9"/>
    <p:sldId id="262" r:id="rId10"/>
    <p:sldId id="263" r:id="rId11"/>
    <p:sldId id="272" r:id="rId12"/>
    <p:sldId id="279" r:id="rId13"/>
    <p:sldId id="278" r:id="rId14"/>
    <p:sldId id="264" r:id="rId15"/>
    <p:sldId id="265" r:id="rId16"/>
    <p:sldId id="267" r:id="rId17"/>
    <p:sldId id="271" r:id="rId18"/>
    <p:sldId id="268" r:id="rId19"/>
    <p:sldId id="269" r:id="rId20"/>
    <p:sldId id="270" r:id="rId21"/>
    <p:sldId id="273" r:id="rId22"/>
    <p:sldId id="275" r:id="rId23"/>
    <p:sldId id="274" r:id="rId24"/>
    <p:sldId id="277" r:id="rId25"/>
    <p:sldId id="276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380" y="90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111112008094997E-2"/>
          <c:y val="3.9490511828028062E-2"/>
          <c:w val="0.68038621460831583"/>
          <c:h val="0.93715794695659072"/>
        </c:manualLayout>
      </c:layout>
      <c:pieChart>
        <c:varyColors val="1"/>
        <c:ser>
          <c:idx val="0"/>
          <c:order val="0"/>
          <c:explosion val="25"/>
          <c:cat>
            <c:strRef>
              <c:f>Sheet1!$A$2:$A$5</c:f>
              <c:strCache>
                <c:ptCount val="4"/>
                <c:pt idx="0">
                  <c:v>Sole Proprietor</c:v>
                </c:pt>
                <c:pt idx="1">
                  <c:v>Corporations</c:v>
                </c:pt>
                <c:pt idx="2">
                  <c:v>Partnerships</c:v>
                </c:pt>
                <c:pt idx="3">
                  <c:v>LLC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17904731</c:v>
                </c:pt>
                <c:pt idx="1">
                  <c:v>5045274</c:v>
                </c:pt>
                <c:pt idx="2">
                  <c:v>1338796</c:v>
                </c:pt>
                <c:pt idx="3">
                  <c:v>718704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1962340362175981"/>
          <c:y val="0.30599582955999122"/>
          <c:w val="0.26426548437014546"/>
          <c:h val="0.58167773557847335"/>
        </c:manualLayout>
      </c:layout>
      <c:overlay val="0"/>
      <c:txPr>
        <a:bodyPr/>
        <a:lstStyle/>
        <a:p>
          <a:pPr>
            <a:defRPr sz="2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7570914841298059E-2"/>
          <c:y val="2.8243476559105848E-2"/>
          <c:w val="0.69378796115895758"/>
          <c:h val="0.95561739397854795"/>
        </c:manualLayout>
      </c:layout>
      <c:pieChart>
        <c:varyColors val="1"/>
        <c:ser>
          <c:idx val="1"/>
          <c:order val="1"/>
          <c:explosion val="25"/>
          <c:cat>
            <c:strRef>
              <c:f>Sheet1!$A$2:$A$5</c:f>
              <c:strCache>
                <c:ptCount val="4"/>
                <c:pt idx="0">
                  <c:v>Sole Proprietor</c:v>
                </c:pt>
                <c:pt idx="1">
                  <c:v>Corporations</c:v>
                </c:pt>
                <c:pt idx="2">
                  <c:v>Partnerships</c:v>
                </c:pt>
                <c:pt idx="3">
                  <c:v>LLC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1020957284</c:v>
                </c:pt>
                <c:pt idx="1">
                  <c:v>17636561349</c:v>
                </c:pt>
                <c:pt idx="2">
                  <c:v>1829568091</c:v>
                </c:pt>
                <c:pt idx="3">
                  <c:v>344751557</c:v>
                </c:pt>
              </c:numCache>
            </c:numRef>
          </c:val>
        </c:ser>
        <c:ser>
          <c:idx val="0"/>
          <c:order val="0"/>
          <c:explosion val="25"/>
          <c:cat>
            <c:strRef>
              <c:f>Sheet1!$A$2:$A$5</c:f>
              <c:strCache>
                <c:ptCount val="4"/>
                <c:pt idx="0">
                  <c:v>Sole Proprietor</c:v>
                </c:pt>
                <c:pt idx="1">
                  <c:v>Corporations</c:v>
                </c:pt>
                <c:pt idx="2">
                  <c:v>Partnerships</c:v>
                </c:pt>
                <c:pt idx="3">
                  <c:v>LLC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17904731</c:v>
                </c:pt>
                <c:pt idx="1">
                  <c:v>5045274</c:v>
                </c:pt>
                <c:pt idx="2">
                  <c:v>1338796</c:v>
                </c:pt>
                <c:pt idx="3">
                  <c:v>718704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1962340362175981"/>
          <c:y val="0.41493495343082787"/>
          <c:w val="0.24229578617728892"/>
          <c:h val="0.51712121772908848"/>
        </c:manualLayout>
      </c:layout>
      <c:overlay val="0"/>
      <c:txPr>
        <a:bodyPr/>
        <a:lstStyle/>
        <a:p>
          <a:pPr>
            <a:defRPr sz="2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0.43056</cdr:x>
      <cdr:y>0.01913</cdr:y>
    </cdr:from>
    <cdr:to>
      <cdr:x>0.96338</cdr:x>
      <cdr:y>0.25791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33400" y="120428"/>
          <a:ext cx="4620101" cy="15032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2800" cap="all" baseline="0" dirty="0"/>
            <a:t>Number of businesses by </a:t>
          </a:r>
        </a:p>
        <a:p xmlns:a="http://schemas.openxmlformats.org/drawingml/2006/main">
          <a:pPr algn="ctr"/>
          <a:r>
            <a:rPr lang="en-US" sz="2800" cap="all" baseline="0" dirty="0"/>
            <a:t>business structure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0.54419</cdr:x>
      <cdr:y>0.02261</cdr:y>
    </cdr:from>
    <cdr:to>
      <cdr:x>0.95581</cdr:x>
      <cdr:y>0.30633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718690" y="142336"/>
          <a:ext cx="3569171" cy="17860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2800" cap="all" baseline="0" dirty="0"/>
            <a:t>Revenue by business structure</a:t>
          </a:r>
          <a:endParaRPr lang="en-US" sz="1400" cap="all" baseline="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B7687AD-9B87-4B55-97B7-71B6E3D2A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76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77450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27079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04962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7687AD-9B87-4B55-97B7-71B6E3D2AA7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027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7687AD-9B87-4B55-97B7-71B6E3D2AA7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8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130708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099407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96182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1538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461447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28472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969699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050379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603013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106112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957536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829153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33638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6649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66154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7687AD-9B87-4B55-97B7-71B6E3D2AA7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62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92767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05999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35386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31189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fld id="{5E7A2AD7-00AF-45E3-A743-A54D3BE6F0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 flipH="1">
            <a:off x="762000" y="6096000"/>
            <a:ext cx="8382000" cy="0"/>
          </a:xfrm>
          <a:prstGeom prst="line">
            <a:avLst/>
          </a:prstGeom>
          <a:noFill/>
          <a:ln w="9525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 userDrawn="1"/>
        </p:nvSpPr>
        <p:spPr bwMode="auto">
          <a:xfrm>
            <a:off x="609600" y="6288088"/>
            <a:ext cx="2468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i="1"/>
              <a:t>Entrepreneurial Finance,</a:t>
            </a:r>
            <a:r>
              <a:rPr lang="en-US" sz="1200"/>
              <a:t> 5th Edition</a:t>
            </a:r>
          </a:p>
          <a:p>
            <a:pPr>
              <a:defRPr/>
            </a:pPr>
            <a:r>
              <a:rPr lang="en-US" sz="1200"/>
              <a:t>Adelman and Marks</a:t>
            </a:r>
            <a:endParaRPr lang="en-US" sz="1400"/>
          </a:p>
        </p:txBody>
      </p:sp>
      <p:sp>
        <p:nvSpPr>
          <p:cNvPr id="14" name="Text Box 11"/>
          <p:cNvSpPr txBox="1">
            <a:spLocks noChangeArrowheads="1"/>
          </p:cNvSpPr>
          <p:nvPr userDrawn="1"/>
        </p:nvSpPr>
        <p:spPr bwMode="auto">
          <a:xfrm>
            <a:off x="6705600" y="6121400"/>
            <a:ext cx="2286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/>
              <a:t>PRENTICE HALL</a:t>
            </a:r>
          </a:p>
          <a:p>
            <a:pPr>
              <a:defRPr/>
            </a:pPr>
            <a:r>
              <a:rPr lang="en-US" sz="1200"/>
              <a:t>©2010 by Pearson Education, Inc.</a:t>
            </a:r>
          </a:p>
          <a:p>
            <a:pPr>
              <a:defRPr/>
            </a:pPr>
            <a:r>
              <a:rPr lang="en-US" sz="1200"/>
              <a:t>Upper Saddle River, NJ 07458</a:t>
            </a:r>
            <a:endParaRPr lang="en-US" sz="1200">
              <a:latin typeface="Arial" charset="0"/>
            </a:endParaRPr>
          </a:p>
        </p:txBody>
      </p:sp>
      <p:sp>
        <p:nvSpPr>
          <p:cNvPr id="15" name="Rectangle 13"/>
          <p:cNvSpPr>
            <a:spLocks noGrp="1" noChangeArrowheads="1"/>
          </p:cNvSpPr>
          <p:nvPr userDrawn="1"/>
        </p:nvSpPr>
        <p:spPr bwMode="auto">
          <a:xfrm>
            <a:off x="4152900" y="62484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r>
              <a:rPr lang="en-US" sz="1400"/>
              <a:t> </a:t>
            </a:r>
          </a:p>
          <a:p>
            <a:pPr algn="ctr">
              <a:defRPr/>
            </a:pPr>
            <a:r>
              <a:rPr lang="en-US" sz="1400"/>
              <a:t> </a:t>
            </a:r>
            <a:r>
              <a:rPr lang="en-US" sz="1200"/>
              <a:t>2-</a:t>
            </a:r>
            <a:fld id="{D30AF5A5-B2D1-48C2-89F3-57FE92CBD4B0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Microsoft_Excel_97-2003_Worksheet1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imited_liability_company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b="0" smtClean="0"/>
              <a:t>Chapter 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1752600"/>
          </a:xfrm>
        </p:spPr>
        <p:txBody>
          <a:bodyPr/>
          <a:lstStyle/>
          <a:p>
            <a:r>
              <a:rPr lang="en-US" sz="3200" smtClean="0"/>
              <a:t>Financial Management and Planning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smtClean="0"/>
              <a:t>Management Functions </a:t>
            </a:r>
            <a:r>
              <a:rPr lang="en-US" i="1" smtClean="0"/>
              <a:t>(continued)</a:t>
            </a:r>
            <a:r>
              <a:rPr lang="en-US" smtClean="0"/>
              <a:t> 	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b="1" dirty="0" smtClean="0"/>
              <a:t>Controlling</a:t>
            </a:r>
            <a:r>
              <a:rPr lang="en-US" dirty="0" smtClean="0"/>
              <a:t> is a three-step process:</a:t>
            </a:r>
          </a:p>
          <a:p>
            <a:pPr marL="838200" lvl="1" indent="-381000">
              <a:buFont typeface="Times New Roman" pitchFamily="18" charset="0"/>
              <a:buAutoNum type="arabicParenR"/>
            </a:pPr>
            <a:r>
              <a:rPr lang="en-US" dirty="0" smtClean="0">
                <a:latin typeface="Times" pitchFamily="18" charset="0"/>
              </a:rPr>
              <a:t>Establishing a standard of measurement</a:t>
            </a:r>
          </a:p>
          <a:p>
            <a:pPr marL="838200" lvl="1" indent="-381000">
              <a:buFont typeface="Times New Roman" pitchFamily="18" charset="0"/>
              <a:buAutoNum type="arabicParenR"/>
            </a:pPr>
            <a:r>
              <a:rPr lang="en-US" dirty="0" smtClean="0">
                <a:latin typeface="Times" pitchFamily="18" charset="0"/>
              </a:rPr>
              <a:t>Measuring actual performance against the standard</a:t>
            </a:r>
          </a:p>
          <a:p>
            <a:pPr marL="838200" lvl="1" indent="-381000">
              <a:buFont typeface="Times New Roman" pitchFamily="18" charset="0"/>
              <a:buAutoNum type="arabicParenR"/>
            </a:pPr>
            <a:r>
              <a:rPr lang="en-US" dirty="0" smtClean="0">
                <a:latin typeface="Times" pitchFamily="18" charset="0"/>
              </a:rPr>
              <a:t>Taking corrective action when actual performance varies from the established standard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3352800" y="4953000"/>
            <a:ext cx="4532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ContrastingRightFacing"/>
              <a:lightRig rig="threePt" dir="t"/>
            </a:scene3d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Accountability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02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Forms of Business Ownership</a:t>
            </a:r>
          </a:p>
        </p:txBody>
      </p:sp>
      <p:graphicFrame>
        <p:nvGraphicFramePr>
          <p:cNvPr id="18686" name="Object 1278"/>
          <p:cNvGraphicFramePr>
            <a:graphicFrameLocks noGrp="1" noChangeAspect="1"/>
          </p:cNvGraphicFramePr>
          <p:nvPr>
            <p:ph sz="half" idx="1"/>
          </p:nvPr>
        </p:nvGraphicFramePr>
        <p:xfrm>
          <a:off x="1095375" y="1847850"/>
          <a:ext cx="6524625" cy="309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4" imgW="4562627" imgH="2162327" progId="Excel.Sheet.8">
                  <p:embed/>
                </p:oleObj>
              </mc:Choice>
              <mc:Fallback>
                <p:oleObj name="Worksheet" r:id="rId4" imgW="4562627" imgH="2162327" progId="Excel.Sheet.8">
                  <p:embed/>
                  <p:pic>
                    <p:nvPicPr>
                      <p:cNvPr id="0" name="Object 12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1847850"/>
                        <a:ext cx="6524625" cy="309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703" name="Group 1295"/>
          <p:cNvGraphicFramePr>
            <a:graphicFrameLocks noGrp="1"/>
          </p:cNvGraphicFramePr>
          <p:nvPr>
            <p:ph sz="half" idx="2"/>
          </p:nvPr>
        </p:nvGraphicFramePr>
        <p:xfrm>
          <a:off x="1219200" y="4876800"/>
          <a:ext cx="6324600" cy="457200"/>
        </p:xfrm>
        <a:graphic>
          <a:graphicData uri="http://schemas.openxmlformats.org/drawingml/2006/table">
            <a:tbl>
              <a:tblPr/>
              <a:tblGrid>
                <a:gridCol w="6324600"/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SOURCE: Internal Revenue Service, SOI Bulletin, Historical Table, Fall 2007. Excel ver. 4. August 2005. Securities &amp; Exchange Commission filings.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11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86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6483" y="281370"/>
          <a:ext cx="8671034" cy="6295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12</a:t>
            </a:fld>
            <a:endParaRPr kumimoji="0"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236483" y="281370"/>
          <a:ext cx="8671034" cy="6295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13</a:t>
            </a:fld>
            <a:endParaRPr kumimoji="0"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Forms of Business Ownership </a:t>
            </a:r>
            <a:r>
              <a:rPr lang="en-US" i="1" smtClean="0"/>
              <a:t>(continued)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4478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A </a:t>
            </a:r>
            <a:r>
              <a:rPr lang="en-US" b="1" smtClean="0">
                <a:latin typeface="Times" pitchFamily="18" charset="0"/>
              </a:rPr>
              <a:t>sole proprietorship </a:t>
            </a:r>
            <a:r>
              <a:rPr lang="en-US" smtClean="0">
                <a:latin typeface="Times" pitchFamily="18" charset="0"/>
              </a:rPr>
              <a:t>is operated by an individual for profit.</a:t>
            </a:r>
          </a:p>
          <a:p>
            <a:pPr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A </a:t>
            </a:r>
            <a:r>
              <a:rPr lang="en-US" b="1" smtClean="0">
                <a:latin typeface="Times" pitchFamily="18" charset="0"/>
              </a:rPr>
              <a:t>partnership</a:t>
            </a:r>
            <a:r>
              <a:rPr lang="en-US" smtClean="0">
                <a:latin typeface="Times" pitchFamily="18" charset="0"/>
              </a:rPr>
              <a:t> is an association of two or more persons who carry out a business as co-owners for a profit. 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General partnership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Limited partnership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Limited liability company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  <a:noFill/>
        </p:spPr>
        <p:txBody>
          <a:bodyPr/>
          <a:lstStyle/>
          <a:p>
            <a:r>
              <a:rPr lang="en-US" sz="2400" smtClean="0"/>
              <a:t>Forms of Business Ownership</a:t>
            </a:r>
            <a:r>
              <a:rPr lang="en-US" sz="2400" i="1" smtClean="0"/>
              <a:t>(continued)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914400"/>
            <a:ext cx="7772400" cy="40386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" pitchFamily="18" charset="0"/>
              </a:rPr>
              <a:t>The </a:t>
            </a:r>
            <a:r>
              <a:rPr lang="en-US" sz="2800" b="1" dirty="0" smtClean="0">
                <a:latin typeface="Times" pitchFamily="18" charset="0"/>
              </a:rPr>
              <a:t>corporation</a:t>
            </a:r>
            <a:r>
              <a:rPr lang="en-US" sz="2800" dirty="0" smtClean="0">
                <a:latin typeface="Times" pitchFamily="18" charset="0"/>
              </a:rPr>
              <a:t> is a legal entity according to U.S. law. </a:t>
            </a:r>
          </a:p>
          <a:p>
            <a:pPr lvl="1"/>
            <a:r>
              <a:rPr lang="en-US" sz="2400" dirty="0" smtClean="0">
                <a:latin typeface="Times" pitchFamily="18" charset="0"/>
              </a:rPr>
              <a:t>Incorporated in one of the fifty states or territories of the United States.</a:t>
            </a:r>
          </a:p>
          <a:p>
            <a:pPr lvl="2"/>
            <a:r>
              <a:rPr lang="en-US" dirty="0" smtClean="0">
                <a:latin typeface="Times" pitchFamily="18" charset="0"/>
              </a:rPr>
              <a:t>Public Corporation: stock is sold to the public.</a:t>
            </a:r>
          </a:p>
          <a:p>
            <a:pPr lvl="2"/>
            <a:r>
              <a:rPr lang="en-US" dirty="0" smtClean="0">
                <a:latin typeface="Times" pitchFamily="18" charset="0"/>
              </a:rPr>
              <a:t>Private Corporation: Stock is not sold to the public.</a:t>
            </a:r>
          </a:p>
          <a:p>
            <a:pPr lvl="2"/>
            <a:r>
              <a:rPr lang="en-US" dirty="0" smtClean="0">
                <a:latin typeface="Times" pitchFamily="18" charset="0"/>
              </a:rPr>
              <a:t>All corporations are formed as C corporations unless they meet the requirements of and request Subchapter S tax status.</a:t>
            </a:r>
          </a:p>
          <a:p>
            <a:pPr lvl="3"/>
            <a:r>
              <a:rPr lang="en-US" sz="1800" dirty="0" smtClean="0">
                <a:latin typeface="Times" pitchFamily="18" charset="0"/>
              </a:rPr>
              <a:t>Subchapter S corporation: Private corporation with special tax status granted by Internal Revenue Service (IRS)</a:t>
            </a:r>
          </a:p>
          <a:p>
            <a:pPr lvl="3"/>
            <a:r>
              <a:rPr lang="en-US" sz="1800" dirty="0" smtClean="0">
                <a:latin typeface="Times" pitchFamily="18" charset="0"/>
              </a:rPr>
              <a:t>Maximum of 100 shareholders</a:t>
            </a:r>
          </a:p>
          <a:p>
            <a:pPr lvl="3"/>
            <a:r>
              <a:rPr lang="en-US" sz="1800" dirty="0" smtClean="0">
                <a:latin typeface="Times" pitchFamily="18" charset="0"/>
              </a:rPr>
              <a:t>No double taxation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smtClean="0"/>
              <a:t>Forms of Business Ownership </a:t>
            </a:r>
            <a:r>
              <a:rPr lang="en-US" i="1" smtClean="0"/>
              <a:t>(continued)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" pitchFamily="18" charset="0"/>
              </a:rPr>
              <a:t>A </a:t>
            </a:r>
            <a:r>
              <a:rPr lang="en-US" b="1" dirty="0" smtClean="0">
                <a:latin typeface="Times" pitchFamily="18" charset="0"/>
              </a:rPr>
              <a:t>Limited Liability Company (LLC)</a:t>
            </a:r>
            <a:r>
              <a:rPr lang="en-US" dirty="0" smtClean="0">
                <a:latin typeface="Times" pitchFamily="18" charset="0"/>
              </a:rPr>
              <a:t> is a hybrid business entity having features of both partnerships and corporations.</a:t>
            </a:r>
          </a:p>
          <a:p>
            <a:pPr lvl="1"/>
            <a:r>
              <a:rPr lang="en-US" dirty="0" smtClean="0">
                <a:latin typeface="Times" pitchFamily="18" charset="0"/>
              </a:rPr>
              <a:t>Taxed as a partnership</a:t>
            </a:r>
          </a:p>
          <a:p>
            <a:pPr lvl="1"/>
            <a:r>
              <a:rPr lang="en-US" dirty="0" smtClean="0">
                <a:latin typeface="Times" pitchFamily="18" charset="0"/>
              </a:rPr>
              <a:t>Has limited liability for its owners</a:t>
            </a:r>
          </a:p>
          <a:p>
            <a:pPr lvl="1"/>
            <a:r>
              <a:rPr lang="en-US" dirty="0" smtClean="0">
                <a:latin typeface="Times" pitchFamily="18" charset="0"/>
              </a:rPr>
              <a:t>Flows through income and losses to individual owner’s tax returns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  <a:latin typeface="Times" pitchFamily="18" charset="0"/>
                <a:hlinkClick r:id="rId3"/>
              </a:rPr>
              <a:t>http://en.wikipedia.org/wiki/Limited_liability_company</a:t>
            </a:r>
            <a:r>
              <a:rPr lang="en-US" dirty="0" smtClean="0">
                <a:solidFill>
                  <a:schemeClr val="bg1"/>
                </a:solidFill>
                <a:latin typeface="Times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Forms of Business Ownership </a:t>
            </a:r>
            <a:r>
              <a:rPr lang="en-US" i="1" smtClean="0"/>
              <a:t>(continued)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>
                <a:latin typeface="Times" pitchFamily="18" charset="0"/>
              </a:rPr>
              <a:t>Franchise</a:t>
            </a:r>
            <a:r>
              <a:rPr lang="en-US" smtClean="0">
                <a:latin typeface="Times" pitchFamily="18" charset="0"/>
              </a:rPr>
              <a:t> not an actual form of ownership. A franchise is a business in which the buyer, who is the franchisee, purchases the right to sell the goods or services of the seller, who is the franchiser. 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 smtClean="0"/>
              <a:t>Starting a Business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smtClean="0"/>
              <a:t>Run a SWOT analysis</a:t>
            </a:r>
          </a:p>
          <a:p>
            <a:pPr lvl="1"/>
            <a:r>
              <a:rPr lang="en-US" b="1" smtClean="0">
                <a:latin typeface="Times" pitchFamily="18" charset="0"/>
              </a:rPr>
              <a:t>Strengths</a:t>
            </a:r>
            <a:r>
              <a:rPr lang="en-US" smtClean="0">
                <a:latin typeface="Times" pitchFamily="18" charset="0"/>
              </a:rPr>
              <a:t> are the core competencies of a business. They are those factors that will make your business succeed because you perform in these areas better than your competitor.</a:t>
            </a:r>
          </a:p>
          <a:p>
            <a:pPr lvl="1"/>
            <a:r>
              <a:rPr lang="en-US" b="1" smtClean="0">
                <a:latin typeface="Times" pitchFamily="18" charset="0"/>
              </a:rPr>
              <a:t>Weaknesses</a:t>
            </a:r>
            <a:r>
              <a:rPr lang="en-US" smtClean="0">
                <a:latin typeface="Times" pitchFamily="18" charset="0"/>
              </a:rPr>
              <a:t> are those areas of your company that definitely need improvement. </a:t>
            </a:r>
          </a:p>
          <a:p>
            <a:pPr lvl="1"/>
            <a:r>
              <a:rPr lang="en-US" b="1" smtClean="0">
                <a:latin typeface="Times" pitchFamily="18" charset="0"/>
              </a:rPr>
              <a:t>Opportunities</a:t>
            </a:r>
            <a:r>
              <a:rPr lang="en-US" smtClean="0">
                <a:latin typeface="Times" pitchFamily="18" charset="0"/>
              </a:rPr>
              <a:t> are factors that exist outside of your business, but that if taken advantage of, will help your business to grow and prosper (e.g., low interest rates for business loans).</a:t>
            </a:r>
          </a:p>
          <a:p>
            <a:pPr lvl="1"/>
            <a:r>
              <a:rPr lang="en-US" b="1" smtClean="0">
                <a:latin typeface="Times" pitchFamily="18" charset="0"/>
              </a:rPr>
              <a:t>Threats</a:t>
            </a:r>
            <a:r>
              <a:rPr lang="en-US" smtClean="0">
                <a:latin typeface="Times" pitchFamily="18" charset="0"/>
              </a:rPr>
              <a:t> are factors that exist in the environment that may impede the growth of your business, directly or indirectly (e.g., new competition). </a:t>
            </a:r>
          </a:p>
          <a:p>
            <a:pPr lvl="1"/>
            <a:endParaRPr lang="en-US" smtClean="0"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smtClean="0"/>
              <a:t>Development of a Business Plan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447800"/>
            <a:ext cx="8105775" cy="4724400"/>
          </a:xfrm>
        </p:spPr>
        <p:txBody>
          <a:bodyPr>
            <a:normAutofit fontScale="92500" lnSpcReduction="10000"/>
          </a:bodyPr>
          <a:lstStyle/>
          <a:p>
            <a:r>
              <a:rPr lang="en-US" smtClean="0">
                <a:latin typeface="Times" pitchFamily="18" charset="0"/>
              </a:rPr>
              <a:t>Executive summary: Part of business plan that investors review to determine if they want to read further. Two pages or fewer, the executive summary should contain:</a:t>
            </a:r>
          </a:p>
          <a:p>
            <a:pPr lvl="1"/>
            <a:r>
              <a:rPr lang="en-US" smtClean="0">
                <a:latin typeface="Times" pitchFamily="18" charset="0"/>
              </a:rPr>
              <a:t>Business strategy for success</a:t>
            </a:r>
          </a:p>
          <a:p>
            <a:pPr lvl="1"/>
            <a:r>
              <a:rPr lang="en-US" smtClean="0">
                <a:latin typeface="Times" pitchFamily="18" charset="0"/>
              </a:rPr>
              <a:t>Brief description of the market and what makes your business unique</a:t>
            </a:r>
          </a:p>
          <a:p>
            <a:pPr lvl="1"/>
            <a:r>
              <a:rPr lang="en-US" smtClean="0">
                <a:latin typeface="Times" pitchFamily="18" charset="0"/>
              </a:rPr>
              <a:t>Brief description of the product or service</a:t>
            </a:r>
          </a:p>
          <a:p>
            <a:pPr lvl="1"/>
            <a:r>
              <a:rPr lang="en-US" smtClean="0">
                <a:latin typeface="Times" pitchFamily="18" charset="0"/>
              </a:rPr>
              <a:t>Brief description of management teams’ qualifications</a:t>
            </a:r>
          </a:p>
          <a:p>
            <a:pPr lvl="1"/>
            <a:r>
              <a:rPr lang="en-US" smtClean="0">
                <a:latin typeface="Times" pitchFamily="18" charset="0"/>
              </a:rPr>
              <a:t>Summary of revenue and expense projections</a:t>
            </a:r>
          </a:p>
          <a:p>
            <a:pPr lvl="1"/>
            <a:r>
              <a:rPr lang="en-US" smtClean="0">
                <a:latin typeface="Times" pitchFamily="18" charset="0"/>
              </a:rPr>
              <a:t>Estimate of how much money is needed and how it will be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914400"/>
          </a:xfrm>
        </p:spPr>
        <p:txBody>
          <a:bodyPr/>
          <a:lstStyle/>
          <a:p>
            <a:r>
              <a:rPr lang="en-US" dirty="0" smtClean="0"/>
              <a:t>Learning Objectives</a:t>
            </a:r>
          </a:p>
        </p:txBody>
      </p:sp>
      <p:sp>
        <p:nvSpPr>
          <p:cNvPr id="4099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1143000"/>
            <a:ext cx="7772400" cy="4800600"/>
          </a:xfrm>
        </p:spPr>
        <p:txBody>
          <a:bodyPr/>
          <a:lstStyle/>
          <a:p>
            <a:r>
              <a:rPr lang="en-US" dirty="0" smtClean="0">
                <a:latin typeface="Times" pitchFamily="18" charset="0"/>
              </a:rPr>
              <a:t>Describe the five basic functions of a manager and how they relate to a business.</a:t>
            </a:r>
          </a:p>
          <a:p>
            <a:r>
              <a:rPr lang="en-US" dirty="0" smtClean="0">
                <a:latin typeface="Times" pitchFamily="18" charset="0"/>
              </a:rPr>
              <a:t>Distinguish between strategic plans and functional plans.</a:t>
            </a:r>
          </a:p>
          <a:p>
            <a:r>
              <a:rPr lang="en-US" dirty="0" smtClean="0">
                <a:latin typeface="Times" pitchFamily="18" charset="0"/>
              </a:rPr>
              <a:t>Understand the three factors that must be addressed when establishing goals.</a:t>
            </a:r>
          </a:p>
          <a:p>
            <a:r>
              <a:rPr lang="en-US" dirty="0" smtClean="0">
                <a:latin typeface="Times" pitchFamily="18" charset="0"/>
              </a:rPr>
              <a:t>Describe the financial goals for a for-profit organization.</a:t>
            </a:r>
          </a:p>
          <a:p>
            <a:endParaRPr lang="en-US" dirty="0" smtClean="0"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838200"/>
          </a:xfrm>
          <a:noFill/>
        </p:spPr>
        <p:txBody>
          <a:bodyPr>
            <a:normAutofit fontScale="90000"/>
          </a:bodyPr>
          <a:lstStyle/>
          <a:p>
            <a:r>
              <a:rPr lang="en-US" dirty="0" smtClean="0"/>
              <a:t>Development of a Business Plan </a:t>
            </a:r>
            <a:endParaRPr lang="en-US" i="1" dirty="0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066800"/>
            <a:ext cx="7924800" cy="5334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Times" pitchFamily="18" charset="0"/>
              </a:rPr>
              <a:t>General Company Description: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Mission Statement: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Company goals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Company objectives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Business philosophy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Form or forms of business ownership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Products and services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Marketing plan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4 Ps: Price, Product, Promotion, Place.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Government contracts as source of revenue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Operational plan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Management and organization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Personal financial statement of each owner or major stockholder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Startup expenses and capitalization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Times" pitchFamily="18" charset="0"/>
              </a:rPr>
              <a:t>Financial plan; a 4-year projection of profit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Development of a Business Plan </a:t>
            </a:r>
            <a:r>
              <a:rPr lang="en-US" i="1" smtClean="0"/>
              <a:t>(continued)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Appendices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Brochures, advertising materials, business cards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Industry studies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Maps and photos of location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List of equipment owned or purchased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Copies of leases or contracts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Letters of support from suppliers and future customers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Market research studies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Times" pitchFamily="18" charset="0"/>
              </a:rPr>
              <a:t>List of assets available for a loan</a:t>
            </a:r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Business Succession Plans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Determine who will  take the business if owner is unable to function.</a:t>
            </a:r>
          </a:p>
          <a:p>
            <a:r>
              <a:rPr lang="en-US" smtClean="0"/>
              <a:t>Succession Planning</a:t>
            </a:r>
          </a:p>
          <a:p>
            <a:pPr lvl="1"/>
            <a:r>
              <a:rPr lang="en-US" smtClean="0"/>
              <a:t>Buy-sell agreement is overt</a:t>
            </a:r>
          </a:p>
          <a:p>
            <a:pPr lvl="1"/>
            <a:r>
              <a:rPr lang="en-US" smtClean="0"/>
              <a:t>Owner and spouse on same page</a:t>
            </a:r>
          </a:p>
          <a:p>
            <a:pPr lvl="1"/>
            <a:r>
              <a:rPr lang="en-US" smtClean="0"/>
              <a:t>Heirs receive ownership rights directly, or in trust</a:t>
            </a:r>
          </a:p>
          <a:p>
            <a:pPr lvl="1"/>
            <a:r>
              <a:rPr lang="en-US" smtClean="0"/>
              <a:t>Ownership by family members only or do we include non-family members?</a:t>
            </a:r>
          </a:p>
          <a:p>
            <a:pPr lvl="1"/>
            <a:r>
              <a:rPr lang="en-US" smtClean="0"/>
              <a:t>Gather information from spouse and children when formulating a buy-sell agreement or succession plan.</a:t>
            </a:r>
          </a:p>
          <a:p>
            <a:pPr lvl="1"/>
            <a:r>
              <a:rPr lang="en-US" smtClean="0"/>
              <a:t>Consult with attorney and other professionals.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Financing a Business or Raising Capital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Suppliers of funds include lenders and investors</a:t>
            </a:r>
          </a:p>
          <a:p>
            <a:pPr lvl="1"/>
            <a:r>
              <a:rPr lang="en-US" smtClean="0"/>
              <a:t>Lenders increase debt and include banks and any other lender</a:t>
            </a:r>
          </a:p>
          <a:p>
            <a:pPr lvl="2"/>
            <a:r>
              <a:rPr lang="en-US" smtClean="0"/>
              <a:t>The amount of the loan.</a:t>
            </a:r>
          </a:p>
          <a:p>
            <a:pPr lvl="2"/>
            <a:r>
              <a:rPr lang="en-US" smtClean="0"/>
              <a:t>How the funds are used.</a:t>
            </a:r>
          </a:p>
          <a:p>
            <a:pPr lvl="2"/>
            <a:r>
              <a:rPr lang="en-US" smtClean="0"/>
              <a:t>What the loan will accomplish and how it makes the business stronger.</a:t>
            </a:r>
          </a:p>
          <a:p>
            <a:pPr lvl="2"/>
            <a:r>
              <a:rPr lang="en-US" smtClean="0"/>
              <a:t>How many years to repay the loan</a:t>
            </a:r>
          </a:p>
          <a:p>
            <a:pPr lvl="2"/>
            <a:r>
              <a:rPr lang="en-US" smtClean="0"/>
              <a:t>What collateral is being offered for the loan.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Sources of Financing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Sources of financing typically include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Personal assets: savings, investments, credit cards and home equity lines.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Equity financing: retained earnings, fixed assets (buildings, equipment and inventory) as collateral.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Small Business Administration: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Not a lender but a guarantor of a percentage of the loan amount.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504-Major machinery or building construction or expansion.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7(a)-Guarantee Loan Program.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Other programs: Micro-loan Technical Assistance Grants, SBA Micro-loan and Patriot Express Pilot Loan Initiative.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Investors and Grants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smtClean="0"/>
              <a:t>Investors increase company equity and expect a positive return on their investment:</a:t>
            </a:r>
          </a:p>
          <a:p>
            <a:pPr lvl="2"/>
            <a:r>
              <a:rPr lang="en-US" smtClean="0"/>
              <a:t>Company owners</a:t>
            </a:r>
          </a:p>
          <a:p>
            <a:pPr lvl="2"/>
            <a:r>
              <a:rPr lang="en-US" smtClean="0"/>
              <a:t>Angel investors provide seed money and mentoring to start-up businesses</a:t>
            </a:r>
          </a:p>
          <a:p>
            <a:pPr lvl="2"/>
            <a:r>
              <a:rPr lang="en-US" smtClean="0"/>
              <a:t>Venture capitalist normally invests in companies with proven track record</a:t>
            </a:r>
          </a:p>
          <a:p>
            <a:pPr lvl="1"/>
            <a:r>
              <a:rPr lang="en-US" smtClean="0"/>
              <a:t>Grants are monies provided to the firm which do not have to be paid back as long as grantee provides services for which the grant was approved.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914400"/>
          </a:xfrm>
          <a:noFill/>
        </p:spPr>
        <p:txBody>
          <a:bodyPr>
            <a:normAutofit fontScale="90000"/>
          </a:bodyPr>
          <a:lstStyle/>
          <a:p>
            <a:r>
              <a:rPr lang="en-US" smtClean="0"/>
              <a:t>Learning Objectives </a:t>
            </a:r>
            <a:r>
              <a:rPr lang="en-US" i="1" smtClean="0"/>
              <a:t>(continued)</a:t>
            </a:r>
          </a:p>
        </p:txBody>
      </p:sp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990600"/>
            <a:ext cx="7848600" cy="5105400"/>
          </a:xfrm>
        </p:spPr>
        <p:txBody>
          <a:bodyPr/>
          <a:lstStyle/>
          <a:p>
            <a:r>
              <a:rPr lang="en-US" dirty="0" smtClean="0">
                <a:latin typeface="Times" pitchFamily="18" charset="0"/>
              </a:rPr>
              <a:t>Trace the three-step process that you must take when using control.</a:t>
            </a:r>
          </a:p>
          <a:p>
            <a:r>
              <a:rPr lang="en-US" dirty="0" smtClean="0">
                <a:latin typeface="Times" pitchFamily="18" charset="0"/>
              </a:rPr>
              <a:t>Compare and contrast the basic forms of business ownership (sole proprietor, partnership, and corporation).</a:t>
            </a:r>
          </a:p>
          <a:p>
            <a:r>
              <a:rPr lang="en-US" dirty="0" smtClean="0">
                <a:latin typeface="Times" pitchFamily="18" charset="0"/>
              </a:rPr>
              <a:t>Distinguish between limited and unlimited liability.</a:t>
            </a:r>
          </a:p>
          <a:p>
            <a:r>
              <a:rPr lang="en-US" dirty="0" smtClean="0">
                <a:latin typeface="Times" pitchFamily="18" charset="0"/>
              </a:rPr>
              <a:t>Compare and contrast general partnership, limited partnership, and a limited liability company.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914400"/>
          </a:xfrm>
          <a:noFill/>
        </p:spPr>
        <p:txBody>
          <a:bodyPr>
            <a:normAutofit fontScale="90000"/>
          </a:bodyPr>
          <a:lstStyle/>
          <a:p>
            <a:r>
              <a:rPr lang="en-US" smtClean="0"/>
              <a:t>Learning Objectives </a:t>
            </a:r>
            <a:r>
              <a:rPr lang="en-US" i="1" smtClean="0"/>
              <a:t>(continued)</a:t>
            </a:r>
          </a:p>
        </p:txBody>
      </p:sp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19200"/>
            <a:ext cx="7772400" cy="4038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Times" pitchFamily="18" charset="0"/>
              </a:rPr>
              <a:t>Understand the role that the franchise plays when establishing a business.</a:t>
            </a:r>
          </a:p>
          <a:p>
            <a:r>
              <a:rPr lang="en-US" dirty="0" smtClean="0">
                <a:latin typeface="Times" pitchFamily="18" charset="0"/>
              </a:rPr>
              <a:t>Understand the basic components of a SWOT analysis.</a:t>
            </a:r>
          </a:p>
          <a:p>
            <a:r>
              <a:rPr lang="en-US" dirty="0" smtClean="0">
                <a:latin typeface="Times" pitchFamily="18" charset="0"/>
              </a:rPr>
              <a:t>Know what basic factors are required to complete a business plan.</a:t>
            </a:r>
          </a:p>
          <a:p>
            <a:r>
              <a:rPr lang="en-US" dirty="0" smtClean="0">
                <a:latin typeface="Times" pitchFamily="18" charset="0"/>
              </a:rPr>
              <a:t>Understand the basic sources of financing for a business</a:t>
            </a:r>
          </a:p>
          <a:p>
            <a:r>
              <a:rPr lang="en-US" dirty="0" smtClean="0">
                <a:latin typeface="Times" pitchFamily="18" charset="0"/>
              </a:rPr>
              <a:t>Know how important it is to have a business succession plan.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85800"/>
            <a:ext cx="8699126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5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Management Functions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" pitchFamily="18" charset="0"/>
              </a:rPr>
              <a:t>Planning</a:t>
            </a:r>
            <a:r>
              <a:rPr lang="en-US" dirty="0" smtClean="0">
                <a:latin typeface="Times" pitchFamily="18" charset="0"/>
              </a:rPr>
              <a:t> is a systematic process that takes us from some current state to some future desired state. </a:t>
            </a:r>
          </a:p>
          <a:p>
            <a:pPr lvl="1"/>
            <a:r>
              <a:rPr lang="en-US" b="1" dirty="0" smtClean="0">
                <a:latin typeface="Times" pitchFamily="18" charset="0"/>
              </a:rPr>
              <a:t>Strategic planning</a:t>
            </a:r>
            <a:r>
              <a:rPr lang="en-US" dirty="0" smtClean="0">
                <a:latin typeface="Times" pitchFamily="18" charset="0"/>
              </a:rPr>
              <a:t> involves establishing an overall plan for the business. </a:t>
            </a:r>
          </a:p>
          <a:p>
            <a:pPr lvl="1"/>
            <a:r>
              <a:rPr lang="en-US" b="1" dirty="0" smtClean="0">
                <a:latin typeface="Times" pitchFamily="18" charset="0"/>
              </a:rPr>
              <a:t>Functional </a:t>
            </a:r>
            <a:r>
              <a:rPr lang="en-US" b="1" dirty="0" smtClean="0">
                <a:latin typeface="Times" pitchFamily="18" charset="0"/>
              </a:rPr>
              <a:t>planning</a:t>
            </a:r>
            <a:r>
              <a:rPr lang="en-US" dirty="0" smtClean="0">
                <a:latin typeface="Times" pitchFamily="18" charset="0"/>
              </a:rPr>
              <a:t> is driven by strategic plans and is related to specific functional areas of a business such as accounting, marketing, or human resources.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Management Functions </a:t>
            </a:r>
            <a:r>
              <a:rPr lang="en-US" i="1" smtClean="0"/>
              <a:t>(continued)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600200"/>
            <a:ext cx="7772400" cy="4648200"/>
          </a:xfrm>
        </p:spPr>
        <p:txBody>
          <a:bodyPr/>
          <a:lstStyle/>
          <a:p>
            <a:pPr lvl="1"/>
            <a:r>
              <a:rPr lang="en-US" b="1" dirty="0" smtClean="0"/>
              <a:t>Goal setting</a:t>
            </a:r>
            <a:r>
              <a:rPr lang="en-US" dirty="0" smtClean="0"/>
              <a:t> is precursor to establishing a plan.</a:t>
            </a:r>
          </a:p>
          <a:p>
            <a:pPr lvl="1"/>
            <a:r>
              <a:rPr lang="en-US" dirty="0" smtClean="0"/>
              <a:t>Goals must be measurable, achievable, and have a time frame.</a:t>
            </a:r>
          </a:p>
          <a:p>
            <a:pPr lvl="1"/>
            <a:r>
              <a:rPr lang="en-US" dirty="0" smtClean="0"/>
              <a:t>Basic financial goals of a for-profit organization:</a:t>
            </a:r>
          </a:p>
          <a:p>
            <a:pPr lvl="2"/>
            <a:r>
              <a:rPr lang="en-US" dirty="0" smtClean="0">
                <a:latin typeface="Times" pitchFamily="18" charset="0"/>
              </a:rPr>
              <a:t>To maximize the wealth of the business owners (investors) over the life of the business</a:t>
            </a:r>
          </a:p>
          <a:p>
            <a:pPr lvl="2"/>
            <a:r>
              <a:rPr lang="en-US" dirty="0" smtClean="0">
                <a:latin typeface="Times" pitchFamily="18" charset="0"/>
              </a:rPr>
              <a:t>To meet interest payments on debt</a:t>
            </a:r>
          </a:p>
          <a:p>
            <a:pPr lvl="2"/>
            <a:r>
              <a:rPr lang="en-US" dirty="0" smtClean="0">
                <a:latin typeface="Times" pitchFamily="18" charset="0"/>
              </a:rPr>
              <a:t>To grow</a:t>
            </a:r>
          </a:p>
          <a:p>
            <a:pPr lvl="1">
              <a:buFont typeface="Times New Roman" pitchFamily="18" charset="0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Management Functions </a:t>
            </a:r>
            <a:r>
              <a:rPr lang="en-US" i="1" smtClean="0"/>
              <a:t>(continued)</a:t>
            </a:r>
            <a:r>
              <a:rPr lang="en-US" smtClean="0"/>
              <a:t> 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76400"/>
            <a:ext cx="7772400" cy="4343400"/>
          </a:xfrm>
        </p:spPr>
        <p:txBody>
          <a:bodyPr/>
          <a:lstStyle/>
          <a:p>
            <a:r>
              <a:rPr lang="en-US" b="1" smtClean="0">
                <a:latin typeface="Times" pitchFamily="18" charset="0"/>
              </a:rPr>
              <a:t>Organizing</a:t>
            </a:r>
            <a:r>
              <a:rPr lang="en-US" smtClean="0">
                <a:latin typeface="Times" pitchFamily="18" charset="0"/>
              </a:rPr>
              <a:t> is the second function of the manager and defines the structure of the business. </a:t>
            </a:r>
          </a:p>
          <a:p>
            <a:pPr lvl="1"/>
            <a:r>
              <a:rPr lang="en-US" smtClean="0">
                <a:latin typeface="Times" pitchFamily="18" charset="0"/>
              </a:rPr>
              <a:t>Who will do it? </a:t>
            </a:r>
          </a:p>
          <a:p>
            <a:pPr lvl="1"/>
            <a:r>
              <a:rPr lang="en-US" smtClean="0">
                <a:latin typeface="Times" pitchFamily="18" charset="0"/>
              </a:rPr>
              <a:t>What skills do they need? </a:t>
            </a:r>
          </a:p>
          <a:p>
            <a:pPr lvl="1"/>
            <a:r>
              <a:rPr lang="en-US" smtClean="0">
                <a:latin typeface="Times" pitchFamily="18" charset="0"/>
              </a:rPr>
              <a:t>What is the time frame that we have set in which to have it accomplished? </a:t>
            </a:r>
          </a:p>
          <a:p>
            <a:pPr lvl="1"/>
            <a:r>
              <a:rPr lang="en-US" smtClean="0">
                <a:latin typeface="Times" pitchFamily="18" charset="0"/>
              </a:rPr>
              <a:t>Where will it be accomplished? </a:t>
            </a:r>
          </a:p>
          <a:p>
            <a:pPr lvl="1"/>
            <a:r>
              <a:rPr lang="en-US" smtClean="0">
                <a:latin typeface="Times" pitchFamily="18" charset="0"/>
              </a:rPr>
              <a:t>How do we get it accomplished?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smtClean="0"/>
              <a:t>Management Functions </a:t>
            </a:r>
            <a:r>
              <a:rPr lang="en-US" i="1" smtClean="0"/>
              <a:t>(continued)</a:t>
            </a:r>
            <a:r>
              <a:rPr lang="en-US" smtClean="0"/>
              <a:t> 	</a:t>
            </a:r>
          </a:p>
        </p:txBody>
      </p:sp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>
                <a:latin typeface="Times" pitchFamily="18" charset="0"/>
              </a:rPr>
              <a:t>Staffing </a:t>
            </a:r>
            <a:r>
              <a:rPr lang="en-US" smtClean="0">
                <a:latin typeface="Times" pitchFamily="18" charset="0"/>
              </a:rPr>
              <a:t>requires that the manager obtain the most capable personnel to implement the business plans. </a:t>
            </a:r>
          </a:p>
          <a:p>
            <a:pPr lvl="1"/>
            <a:r>
              <a:rPr lang="en-US" smtClean="0">
                <a:latin typeface="Times" pitchFamily="18" charset="0"/>
              </a:rPr>
              <a:t>Determine job requirements.</a:t>
            </a:r>
          </a:p>
          <a:p>
            <a:pPr lvl="1"/>
            <a:r>
              <a:rPr lang="en-US" smtClean="0">
                <a:latin typeface="Times" pitchFamily="18" charset="0"/>
              </a:rPr>
              <a:t>Develop a job description.</a:t>
            </a:r>
          </a:p>
          <a:p>
            <a:r>
              <a:rPr lang="en-US" b="1" smtClean="0">
                <a:latin typeface="Times" pitchFamily="18" charset="0"/>
              </a:rPr>
              <a:t>Directing</a:t>
            </a:r>
            <a:r>
              <a:rPr lang="en-US" smtClean="0">
                <a:latin typeface="Times" pitchFamily="18" charset="0"/>
              </a:rPr>
              <a:t> (leading). Providing proper guidance and direction to others to accomplish the organization’s mission.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794</TotalTime>
  <Words>1327</Words>
  <Application>Microsoft Office PowerPoint</Application>
  <PresentationFormat>On-screen Show (4:3)</PresentationFormat>
  <Paragraphs>154</Paragraphs>
  <Slides>25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Franklin Gothic Book</vt:lpstr>
      <vt:lpstr>Times</vt:lpstr>
      <vt:lpstr>Times New Roman</vt:lpstr>
      <vt:lpstr>Wingdings 2</vt:lpstr>
      <vt:lpstr>Technic</vt:lpstr>
      <vt:lpstr>Microsoft Excel 97-2003 Worksheet</vt:lpstr>
      <vt:lpstr>Chapter 2</vt:lpstr>
      <vt:lpstr>Learning Objectives</vt:lpstr>
      <vt:lpstr>Learning Objectives (continued)</vt:lpstr>
      <vt:lpstr>Learning Objectives (continued)</vt:lpstr>
      <vt:lpstr>PowerPoint Presentation</vt:lpstr>
      <vt:lpstr>Management Functions</vt:lpstr>
      <vt:lpstr>Management Functions (continued)</vt:lpstr>
      <vt:lpstr>Management Functions (continued)  </vt:lpstr>
      <vt:lpstr>Management Functions (continued)  </vt:lpstr>
      <vt:lpstr>Management Functions (continued)  </vt:lpstr>
      <vt:lpstr>Forms of Business Ownership</vt:lpstr>
      <vt:lpstr>PowerPoint Presentation</vt:lpstr>
      <vt:lpstr>PowerPoint Presentation</vt:lpstr>
      <vt:lpstr>Forms of Business Ownership (continued)</vt:lpstr>
      <vt:lpstr>Forms of Business Ownership(continued)</vt:lpstr>
      <vt:lpstr>Forms of Business Ownership (continued)</vt:lpstr>
      <vt:lpstr>Forms of Business Ownership (continued)</vt:lpstr>
      <vt:lpstr>Starting a Business</vt:lpstr>
      <vt:lpstr>Development of a Business Plan</vt:lpstr>
      <vt:lpstr>Development of a Business Plan </vt:lpstr>
      <vt:lpstr>Development of a Business Plan (continued)</vt:lpstr>
      <vt:lpstr>Business Succession Plans</vt:lpstr>
      <vt:lpstr>Financing a Business or Raising Capital</vt:lpstr>
      <vt:lpstr>Sources of Financing</vt:lpstr>
      <vt:lpstr>Investors and Grants</vt:lpstr>
    </vt:vector>
  </TitlesOfParts>
  <Company>DeVry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Philip J. Adelman</dc:creator>
  <cp:lastModifiedBy>David McNaughton</cp:lastModifiedBy>
  <cp:revision>45</cp:revision>
  <dcterms:created xsi:type="dcterms:W3CDTF">1999-08-31T02:51:21Z</dcterms:created>
  <dcterms:modified xsi:type="dcterms:W3CDTF">2014-01-26T16:12:14Z</dcterms:modified>
</cp:coreProperties>
</file>